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1" r:id="rId3"/>
    <p:sldId id="335" r:id="rId4"/>
    <p:sldId id="337" r:id="rId5"/>
    <p:sldId id="338" r:id="rId6"/>
    <p:sldId id="339" r:id="rId7"/>
    <p:sldId id="362" r:id="rId8"/>
    <p:sldId id="345" r:id="rId9"/>
    <p:sldId id="346" r:id="rId10"/>
    <p:sldId id="357" r:id="rId11"/>
    <p:sldId id="358" r:id="rId12"/>
    <p:sldId id="359" r:id="rId13"/>
    <p:sldId id="355" r:id="rId14"/>
    <p:sldId id="364" r:id="rId15"/>
    <p:sldId id="365" r:id="rId16"/>
    <p:sldId id="354" r:id="rId17"/>
    <p:sldId id="347" r:id="rId18"/>
    <p:sldId id="348" r:id="rId19"/>
    <p:sldId id="356" r:id="rId20"/>
    <p:sldId id="363" r:id="rId21"/>
    <p:sldId id="366" r:id="rId22"/>
    <p:sldId id="353" r:id="rId23"/>
    <p:sldId id="349" r:id="rId24"/>
    <p:sldId id="350" r:id="rId25"/>
    <p:sldId id="351" r:id="rId26"/>
    <p:sldId id="352" r:id="rId27"/>
    <p:sldId id="360" r:id="rId28"/>
    <p:sldId id="361" r:id="rId29"/>
    <p:sldId id="367" r:id="rId30"/>
    <p:sldId id="368" r:id="rId31"/>
    <p:sldId id="369" r:id="rId32"/>
    <p:sldId id="370" r:id="rId33"/>
  </p:sldIdLst>
  <p:sldSz cx="9144000" cy="6858000" type="screen4x3"/>
  <p:notesSz cx="6946900" cy="9220200"/>
  <p:embeddedFontLst>
    <p:embeddedFont>
      <p:font typeface="Trebuchet MS" pitchFamily="34" charset="0"/>
      <p:regular r:id="rId36"/>
      <p:bold r:id="rId37"/>
      <p:italic r:id="rId38"/>
      <p:boldItalic r:id="rId39"/>
    </p:embeddedFont>
    <p:embeddedFont>
      <p:font typeface="Wingdings 2" pitchFamily="18" charset="2"/>
      <p:regular r:id="rId40"/>
    </p:embeddedFont>
    <p:embeddedFont>
      <p:font typeface="Comic Sans MS" pitchFamily="66" charset="0"/>
      <p:regular r:id="rId41"/>
      <p:bold r:id="rId4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1F1F"/>
    <a:srgbClr val="CC0099"/>
    <a:srgbClr val="0033CC"/>
    <a:srgbClr val="097D27"/>
    <a:srgbClr val="00863D"/>
    <a:srgbClr val="E1F4FF"/>
    <a:srgbClr val="CCEC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7" autoAdjust="0"/>
    <p:restoredTop sz="94714" autoAdjust="0"/>
  </p:normalViewPr>
  <p:slideViewPr>
    <p:cSldViewPr>
      <p:cViewPr varScale="1">
        <p:scale>
          <a:sx n="70" d="100"/>
          <a:sy n="70" d="100"/>
        </p:scale>
        <p:origin x="-1134" y="-90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456A240B-D89D-47EA-B9CC-A02919205A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2E6DB5CE-670C-4EF5-94E1-1F7209916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>
              <a:latin typeface="Arial" charset="0"/>
            </a:endParaRPr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4AA45-991E-4917-B0CE-417DDD229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D2E41B9B-852F-4029-9BEF-056C02101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78809AB9-0BBB-47CA-A5A2-50F35D35D6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6A8D49-BF24-4FC2-ABA6-BB7D46D10A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7E1CACB-D9AC-4193-8EA3-85FAFAC6D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A3C0A-50BD-4567-BF54-152E62EA2C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645D2-3E79-4F7F-AC7F-F41E99638D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B6E1F-C726-42C7-9AA3-688A0EA13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E74EA-BB0C-454A-934A-059B3C7F54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4AE81-FA6E-4E62-9752-36B9BB7660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488B616-6457-4500-AED2-71ADEA4B5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/>
              <a:t>Eric Prebys - LARP Annual DOE Briefing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EB06F344-2823-4188-A9AD-679031CC11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4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105" r:id="rId1"/>
    <p:sldLayoutId id="2147485098" r:id="rId2"/>
    <p:sldLayoutId id="2147485106" r:id="rId3"/>
    <p:sldLayoutId id="2147485099" r:id="rId4"/>
    <p:sldLayoutId id="2147485100" r:id="rId5"/>
    <p:sldLayoutId id="2147485101" r:id="rId6"/>
    <p:sldLayoutId id="2147485102" r:id="rId7"/>
    <p:sldLayoutId id="2147485103" r:id="rId8"/>
    <p:sldLayoutId id="2147485107" r:id="rId9"/>
    <p:sldLayoutId id="2147485104" r:id="rId10"/>
    <p:sldLayoutId id="2147485108" r:id="rId11"/>
    <p:sldLayoutId id="2147485109" r:id="rId12"/>
    <p:sldLayoutId id="2147485110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247900"/>
            <a:ext cx="6300568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Annual DOE Briefing</a:t>
            </a:r>
            <a:endParaRPr lang="en-US" dirty="0"/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019300" y="3581400"/>
            <a:ext cx="6781800" cy="1101725"/>
          </a:xfrm>
        </p:spPr>
        <p:txBody>
          <a:bodyPr/>
          <a:lstStyle/>
          <a:p>
            <a:r>
              <a:rPr lang="en-US" smtClean="0"/>
              <a:t>Eric Prebys, Fermilab</a:t>
            </a:r>
          </a:p>
          <a:p>
            <a:r>
              <a:rPr lang="en-US" smtClean="0"/>
              <a:t>Director, US LHC Accelerator Research Program (LARP)</a:t>
            </a:r>
          </a:p>
        </p:txBody>
      </p:sp>
      <p:sp>
        <p:nvSpPr>
          <p:cNvPr id="8196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March 15, 2011</a:t>
            </a:r>
            <a:endParaRPr smtClean="0">
              <a:latin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PS2/PSB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agreed, LARP has submitted material for the PS2 white paper covering</a:t>
            </a:r>
          </a:p>
          <a:p>
            <a:pPr lvl="1"/>
            <a:r>
              <a:rPr lang="en-US" dirty="0" smtClean="0"/>
              <a:t>E-cloud</a:t>
            </a:r>
          </a:p>
          <a:p>
            <a:pPr lvl="1"/>
            <a:r>
              <a:rPr lang="en-US" dirty="0" smtClean="0"/>
              <a:t>Impedance</a:t>
            </a:r>
          </a:p>
          <a:p>
            <a:pPr lvl="1"/>
            <a:r>
              <a:rPr lang="en-US" dirty="0" smtClean="0"/>
              <a:t>Space Charge</a:t>
            </a:r>
          </a:p>
          <a:p>
            <a:r>
              <a:rPr lang="en-US" dirty="0" smtClean="0"/>
              <a:t>We have begun to transfer this expertise to the PSB energy upgrade effort</a:t>
            </a:r>
          </a:p>
          <a:p>
            <a:pPr lvl="1"/>
            <a:r>
              <a:rPr lang="en-US" dirty="0" smtClean="0"/>
              <a:t>Because of budgetary constraints, other suggested contributions, such as IPM’s, had to be canceled.</a:t>
            </a:r>
          </a:p>
          <a:p>
            <a:r>
              <a:rPr lang="en-US" dirty="0" smtClean="0"/>
              <a:t>Discussion: How much LARP presence is expected in the PSB effort?</a:t>
            </a:r>
          </a:p>
          <a:p>
            <a:pPr lvl="1"/>
            <a:r>
              <a:rPr lang="en-US" dirty="0" smtClean="0"/>
              <a:t>Currently very little has been budgeted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Crab Cavities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899205"/>
          </a:xfrm>
        </p:spPr>
        <p:txBody>
          <a:bodyPr/>
          <a:lstStyle/>
          <a:p>
            <a:r>
              <a:rPr lang="en-US" dirty="0" smtClean="0"/>
              <a:t>Important decisions at CC10</a:t>
            </a:r>
          </a:p>
          <a:p>
            <a:pPr lvl="1"/>
            <a:r>
              <a:rPr lang="en-US" dirty="0" smtClean="0"/>
              <a:t>KEK crab cavity test in SPS canceled</a:t>
            </a:r>
          </a:p>
          <a:p>
            <a:pPr lvl="2"/>
            <a:r>
              <a:rPr lang="en-US" dirty="0" smtClean="0"/>
              <a:t>Still feel a test of some sort in SPS is required, but should be better thought out and more closely aligned with ultimate goals.</a:t>
            </a:r>
          </a:p>
          <a:p>
            <a:pPr lvl="1"/>
            <a:r>
              <a:rPr lang="en-US" dirty="0" smtClean="0"/>
              <a:t>Adopt 400 MHz, compact, local scheme as base line unless proven unworkable.</a:t>
            </a:r>
          </a:p>
          <a:p>
            <a:pPr lvl="1"/>
            <a:r>
              <a:rPr lang="en-US" dirty="0" smtClean="0"/>
              <a:t>Appear to be 3-4 potentially workable </a:t>
            </a:r>
            <a:br>
              <a:rPr lang="en-US" dirty="0" smtClean="0"/>
            </a:br>
            <a:r>
              <a:rPr lang="en-US" dirty="0" smtClean="0"/>
              <a:t>designs.  </a:t>
            </a:r>
          </a:p>
          <a:p>
            <a:pPr lvl="2"/>
            <a:r>
              <a:rPr lang="en-US" dirty="0" smtClean="0"/>
              <a:t>LARP has supported SLAC and </a:t>
            </a:r>
            <a:r>
              <a:rPr lang="en-US" dirty="0" err="1" smtClean="0"/>
              <a:t>Jlab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May support new BNL concept.</a:t>
            </a:r>
          </a:p>
          <a:p>
            <a:pPr lvl="1"/>
            <a:r>
              <a:rPr lang="en-US" dirty="0" smtClean="0"/>
              <a:t>Complete conceptual design of 800 MHz</a:t>
            </a:r>
            <a:br>
              <a:rPr lang="en-US" dirty="0" smtClean="0"/>
            </a:br>
            <a:r>
              <a:rPr lang="en-US" dirty="0" smtClean="0"/>
              <a:t>elliptical as a backup.</a:t>
            </a:r>
          </a:p>
          <a:p>
            <a:r>
              <a:rPr lang="en-US" dirty="0" smtClean="0"/>
              <a:t>Discussion points</a:t>
            </a:r>
          </a:p>
          <a:p>
            <a:pPr lvl="1"/>
            <a:r>
              <a:rPr lang="en-US" dirty="0" smtClean="0"/>
              <a:t>What will the long term plan for US</a:t>
            </a:r>
            <a:br>
              <a:rPr lang="en-US" dirty="0" smtClean="0"/>
            </a:br>
            <a:r>
              <a:rPr lang="en-US" dirty="0" smtClean="0"/>
              <a:t>involvement be?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7465" y="4581150"/>
            <a:ext cx="18478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0960" y="2699305"/>
            <a:ext cx="19240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Bunch Studies for LPA Solution (C. Bhatt)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360065"/>
          </a:xfrm>
        </p:spPr>
        <p:txBody>
          <a:bodyPr/>
          <a:lstStyle/>
          <a:p>
            <a:r>
              <a:rPr lang="en-US" sz="1800" dirty="0" smtClean="0"/>
              <a:t>Have come up with a new set of flat bunch (LPAS) parameters in view of the re-stated SLHC </a:t>
            </a:r>
            <a:r>
              <a:rPr lang="en-US" sz="1800" b="1" i="1" dirty="0" err="1" smtClean="0"/>
              <a:t>L</a:t>
            </a:r>
            <a:r>
              <a:rPr lang="en-US" sz="1800" b="1" i="1" baseline="-25000" dirty="0" err="1" smtClean="0"/>
              <a:t>peak</a:t>
            </a:r>
            <a:r>
              <a:rPr lang="en-US" sz="1800" dirty="0" smtClean="0"/>
              <a:t> goal (</a:t>
            </a:r>
            <a:r>
              <a:rPr lang="en-US" sz="1800" dirty="0" smtClean="0">
                <a:sym typeface="Symbol" pitchFamily="18" charset="2"/>
              </a:rPr>
              <a:t></a:t>
            </a:r>
            <a:r>
              <a:rPr lang="en-US" sz="1800" dirty="0" smtClean="0"/>
              <a:t>5</a:t>
            </a:r>
            <a:r>
              <a:rPr lang="en-US" sz="1800" dirty="0" smtClean="0">
                <a:sym typeface="Symbol" pitchFamily="18" charset="2"/>
              </a:rPr>
              <a:t>10</a:t>
            </a:r>
            <a:r>
              <a:rPr lang="en-US" sz="1800" baseline="30000" dirty="0" smtClean="0">
                <a:sym typeface="Symbol" pitchFamily="18" charset="2"/>
              </a:rPr>
              <a:t>34</a:t>
            </a:r>
            <a:r>
              <a:rPr lang="en-US" sz="1800" dirty="0" smtClean="0">
                <a:sym typeface="Symbol" pitchFamily="18" charset="2"/>
              </a:rPr>
              <a:t>cm</a:t>
            </a:r>
            <a:r>
              <a:rPr lang="en-US" sz="1800" baseline="30000" dirty="0" smtClean="0">
                <a:sym typeface="Symbol" pitchFamily="18" charset="2"/>
              </a:rPr>
              <a:t>-2</a:t>
            </a:r>
            <a:r>
              <a:rPr lang="en-US" sz="1800" dirty="0" smtClean="0">
                <a:sym typeface="Symbol" pitchFamily="18" charset="2"/>
              </a:rPr>
              <a:t>sec</a:t>
            </a:r>
            <a:r>
              <a:rPr lang="en-US" sz="1800" baseline="30000" dirty="0" smtClean="0">
                <a:sym typeface="Symbol" pitchFamily="18" charset="2"/>
              </a:rPr>
              <a:t>-1</a:t>
            </a:r>
            <a:r>
              <a:rPr lang="en-US" sz="1800" dirty="0" smtClean="0">
                <a:sym typeface="Symbol" pitchFamily="18" charset="2"/>
              </a:rPr>
              <a:t>)</a:t>
            </a:r>
            <a:r>
              <a:rPr lang="en-US" sz="1800" dirty="0" smtClean="0"/>
              <a:t> &amp; estimated bb tune shift (&lt;0.02) from LHC data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Performed studies of large bunches in the PS, as well as emittance growth studies for various bunch </a:t>
            </a:r>
            <a:r>
              <a:rPr lang="en-US" sz="2000" dirty="0" err="1" smtClean="0"/>
              <a:t>spacings</a:t>
            </a:r>
            <a:endParaRPr lang="en-US" sz="2000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46433" y="1470346"/>
            <a:ext cx="5473307" cy="1390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070" y="3582620"/>
            <a:ext cx="2649945" cy="288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501070" y="3545552"/>
            <a:ext cx="2251075" cy="584200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600"/>
              <a:t>Bunch at 20ms before </a:t>
            </a:r>
          </a:p>
          <a:p>
            <a:pPr algn="ctr"/>
            <a:r>
              <a:rPr lang="en-US" sz="1600"/>
              <a:t>Ejection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68722" y="5756627"/>
            <a:ext cx="2062162" cy="646113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/>
              <a:t>Aug. 6, 2010: </a:t>
            </a:r>
          </a:p>
          <a:p>
            <a:pPr algn="ctr"/>
            <a:r>
              <a:rPr lang="en-US" b="1" dirty="0"/>
              <a:t>~3.7E11p/bunch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3968" r="15690"/>
          <a:stretch>
            <a:fillRect/>
          </a:stretch>
        </p:blipFill>
        <p:spPr bwMode="auto">
          <a:xfrm>
            <a:off x="3227825" y="3697835"/>
            <a:ext cx="2688350" cy="2713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3707" y="3736240"/>
            <a:ext cx="3260293" cy="264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Relevance of LARP to CERN Upgrade*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 t="36329" b="11290"/>
          <a:stretch>
            <a:fillRect/>
          </a:stretch>
        </p:blipFill>
        <p:spPr bwMode="auto">
          <a:xfrm>
            <a:off x="1345980" y="817460"/>
            <a:ext cx="5657879" cy="48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7" name="Picture 5"/>
          <p:cNvPicPr>
            <a:picLocks noChangeAspect="1" noChangeArrowheads="1"/>
          </p:cNvPicPr>
          <p:nvPr/>
        </p:nvPicPr>
        <p:blipFill>
          <a:blip r:embed="rId3" cstate="print"/>
          <a:srcRect t="15818" b="26181"/>
          <a:stretch>
            <a:fillRect/>
          </a:stretch>
        </p:blipFill>
        <p:spPr bwMode="auto">
          <a:xfrm>
            <a:off x="1538005" y="6002135"/>
            <a:ext cx="5437702" cy="53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2882180" y="2660900"/>
            <a:ext cx="39941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2790" y="2891330"/>
            <a:ext cx="54151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67700" y="5656490"/>
            <a:ext cx="34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(…)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22790" y="5618085"/>
            <a:ext cx="18050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87950" y="5387655"/>
            <a:ext cx="2688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81445" y="548625"/>
            <a:ext cx="460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Letter to Dennis </a:t>
            </a:r>
            <a:r>
              <a:rPr lang="en-US" sz="1600" dirty="0" err="1" smtClean="0">
                <a:solidFill>
                  <a:srgbClr val="FF0000"/>
                </a:solidFill>
              </a:rPr>
              <a:t>Kovar</a:t>
            </a:r>
            <a:r>
              <a:rPr lang="en-US" sz="1600" dirty="0" smtClean="0">
                <a:solidFill>
                  <a:srgbClr val="FF0000"/>
                </a:solidFill>
              </a:rPr>
              <a:t>, Head, DOE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Office of High Energy Physics, 17-August-2010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2421320" y="855864"/>
            <a:ext cx="921720" cy="192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70529" y="6539805"/>
            <a:ext cx="311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*letter suggested at review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LARP Long Term Visitor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year, LARP supported four long term visitors:</a:t>
            </a:r>
          </a:p>
          <a:p>
            <a:pPr lvl="1"/>
            <a:r>
              <a:rPr lang="en-US" dirty="0" err="1" smtClean="0"/>
              <a:t>Uli</a:t>
            </a:r>
            <a:r>
              <a:rPr lang="en-US" dirty="0" smtClean="0"/>
              <a:t> </a:t>
            </a:r>
            <a:r>
              <a:rPr lang="en-US" dirty="0" err="1" smtClean="0"/>
              <a:t>Wienands</a:t>
            </a:r>
            <a:r>
              <a:rPr lang="en-US" dirty="0" smtClean="0"/>
              <a:t> (SLAC)</a:t>
            </a:r>
          </a:p>
          <a:p>
            <a:pPr lvl="2"/>
            <a:r>
              <a:rPr lang="en-US" dirty="0" smtClean="0"/>
              <a:t>PS2 close out</a:t>
            </a:r>
          </a:p>
          <a:p>
            <a:pPr lvl="2"/>
            <a:r>
              <a:rPr lang="en-US" dirty="0" smtClean="0"/>
              <a:t>LARP PSB coordination</a:t>
            </a:r>
          </a:p>
          <a:p>
            <a:pPr lvl="2"/>
            <a:r>
              <a:rPr lang="en-US" dirty="0" smtClean="0"/>
              <a:t>UA9 work</a:t>
            </a:r>
          </a:p>
          <a:p>
            <a:pPr lvl="1"/>
            <a:r>
              <a:rPr lang="en-US" dirty="0" smtClean="0"/>
              <a:t>Chandra Bhatt(FNAL)</a:t>
            </a:r>
          </a:p>
          <a:p>
            <a:pPr lvl="2"/>
            <a:r>
              <a:rPr lang="en-US" dirty="0" smtClean="0"/>
              <a:t>Long bunch studies for LPA option</a:t>
            </a:r>
          </a:p>
          <a:p>
            <a:pPr lvl="1"/>
            <a:r>
              <a:rPr lang="en-US" dirty="0" smtClean="0"/>
              <a:t>Rama </a:t>
            </a:r>
            <a:r>
              <a:rPr lang="en-US" dirty="0" err="1" smtClean="0"/>
              <a:t>Calaga</a:t>
            </a:r>
            <a:r>
              <a:rPr lang="en-US" dirty="0" smtClean="0"/>
              <a:t> (former </a:t>
            </a:r>
            <a:r>
              <a:rPr lang="en-US" dirty="0" err="1" smtClean="0"/>
              <a:t>Toohig</a:t>
            </a:r>
            <a:r>
              <a:rPr lang="en-US" dirty="0" smtClean="0"/>
              <a:t> Fellow)</a:t>
            </a:r>
          </a:p>
          <a:p>
            <a:pPr lvl="2"/>
            <a:r>
              <a:rPr lang="en-US" dirty="0" smtClean="0"/>
              <a:t>Commissioning</a:t>
            </a:r>
          </a:p>
          <a:p>
            <a:pPr lvl="2"/>
            <a:r>
              <a:rPr lang="en-US" dirty="0" smtClean="0"/>
              <a:t>Crab Cavities</a:t>
            </a:r>
          </a:p>
          <a:p>
            <a:pPr lvl="1"/>
            <a:r>
              <a:rPr lang="en-US" dirty="0" err="1" smtClean="0"/>
              <a:t>Eliana</a:t>
            </a:r>
            <a:r>
              <a:rPr lang="en-US" dirty="0" smtClean="0"/>
              <a:t> </a:t>
            </a:r>
            <a:r>
              <a:rPr lang="en-US" dirty="0" err="1" smtClean="0"/>
              <a:t>Gianfelice</a:t>
            </a:r>
            <a:r>
              <a:rPr lang="en-US" dirty="0" smtClean="0"/>
              <a:t>-Wendt</a:t>
            </a:r>
          </a:p>
          <a:p>
            <a:pPr lvl="2"/>
            <a:r>
              <a:rPr lang="en-US" dirty="0" smtClean="0"/>
              <a:t>Gap cleaning studies</a:t>
            </a:r>
          </a:p>
          <a:p>
            <a:r>
              <a:rPr lang="en-US" dirty="0" smtClean="0"/>
              <a:t>In addition, former long term visitor Alan Fisher has continued to make contributions to the SLM system.</a:t>
            </a:r>
          </a:p>
          <a:p>
            <a:pPr lvl="2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LARP </a:t>
            </a:r>
            <a:r>
              <a:rPr lang="en-US" dirty="0" err="1" smtClean="0"/>
              <a:t>Toohig</a:t>
            </a:r>
            <a:r>
              <a:rPr lang="en-US" dirty="0" smtClean="0"/>
              <a:t> Fellows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Continuing Fellows</a:t>
            </a:r>
          </a:p>
          <a:p>
            <a:pPr lvl="1"/>
            <a:r>
              <a:rPr lang="en-US" dirty="0" err="1" smtClean="0"/>
              <a:t>Dariusz</a:t>
            </a:r>
            <a:r>
              <a:rPr lang="en-US" dirty="0" smtClean="0"/>
              <a:t> </a:t>
            </a:r>
            <a:r>
              <a:rPr lang="en-US" dirty="0" err="1" smtClean="0"/>
              <a:t>Bocian</a:t>
            </a:r>
            <a:r>
              <a:rPr lang="en-US" dirty="0" smtClean="0"/>
              <a:t> (FNAL)</a:t>
            </a:r>
          </a:p>
          <a:p>
            <a:pPr lvl="2"/>
            <a:r>
              <a:rPr lang="en-US" dirty="0" smtClean="0"/>
              <a:t>Working on modeling of the Nb3Sn magnets</a:t>
            </a:r>
          </a:p>
          <a:p>
            <a:pPr lvl="2"/>
            <a:r>
              <a:rPr lang="en-US" dirty="0" smtClean="0"/>
              <a:t>Extended for third year</a:t>
            </a:r>
          </a:p>
          <a:p>
            <a:pPr lvl="1"/>
            <a:r>
              <a:rPr lang="en-US" dirty="0" smtClean="0"/>
              <a:t>Ryoichi Miyamoto (BNL)</a:t>
            </a:r>
          </a:p>
          <a:p>
            <a:pPr lvl="2"/>
            <a:r>
              <a:rPr lang="en-US" dirty="0" smtClean="0"/>
              <a:t>AC Dipole and </a:t>
            </a:r>
            <a:r>
              <a:rPr lang="en-US" dirty="0" err="1" smtClean="0"/>
              <a:t>Lumi</a:t>
            </a:r>
            <a:r>
              <a:rPr lang="en-US" dirty="0" smtClean="0"/>
              <a:t> monitor</a:t>
            </a:r>
          </a:p>
          <a:p>
            <a:pPr lvl="2"/>
            <a:r>
              <a:rPr lang="en-US" dirty="0" smtClean="0"/>
              <a:t>Extended for third year</a:t>
            </a:r>
          </a:p>
          <a:p>
            <a:pPr lvl="1"/>
            <a:r>
              <a:rPr lang="en-US" dirty="0" err="1" smtClean="0"/>
              <a:t>Riccardo</a:t>
            </a:r>
            <a:r>
              <a:rPr lang="en-US" dirty="0" smtClean="0"/>
              <a:t> </a:t>
            </a:r>
            <a:r>
              <a:rPr lang="en-US" dirty="0" err="1" smtClean="0"/>
              <a:t>DiMaria</a:t>
            </a:r>
            <a:endParaRPr lang="en-US" dirty="0" smtClean="0"/>
          </a:p>
          <a:p>
            <a:pPr lvl="2"/>
            <a:r>
              <a:rPr lang="en-US" dirty="0" smtClean="0"/>
              <a:t>Left </a:t>
            </a:r>
            <a:r>
              <a:rPr lang="en-US" dirty="0" err="1" smtClean="0"/>
              <a:t>Toohig</a:t>
            </a:r>
            <a:r>
              <a:rPr lang="en-US" dirty="0" smtClean="0"/>
              <a:t> Fellowship to become CERN Fellow</a:t>
            </a:r>
          </a:p>
          <a:p>
            <a:r>
              <a:rPr lang="en-US" dirty="0" smtClean="0"/>
              <a:t>New Fellows</a:t>
            </a:r>
          </a:p>
          <a:p>
            <a:pPr lvl="1"/>
            <a:r>
              <a:rPr lang="en-US" dirty="0" smtClean="0"/>
              <a:t>Simon White (BNL)</a:t>
            </a:r>
          </a:p>
          <a:p>
            <a:pPr lvl="2"/>
            <a:r>
              <a:rPr lang="en-US" dirty="0" smtClean="0"/>
              <a:t>luminosity measurement, electron lenses</a:t>
            </a:r>
          </a:p>
          <a:p>
            <a:pPr lvl="1"/>
            <a:r>
              <a:rPr lang="en-US" dirty="0" err="1" smtClean="0"/>
              <a:t>Themis</a:t>
            </a:r>
            <a:r>
              <a:rPr lang="en-US" dirty="0" smtClean="0"/>
              <a:t> </a:t>
            </a:r>
            <a:r>
              <a:rPr lang="en-US" dirty="0" err="1" smtClean="0"/>
              <a:t>Mastoridis</a:t>
            </a:r>
            <a:r>
              <a:rPr lang="en-US" dirty="0" smtClean="0"/>
              <a:t> (SLAC)</a:t>
            </a:r>
          </a:p>
          <a:p>
            <a:pPr lvl="2"/>
            <a:r>
              <a:rPr lang="en-US" dirty="0" smtClean="0"/>
              <a:t>LLRF and high bandwidth SPS damping system</a:t>
            </a:r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CERN Re: LARP Personnel Programs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CB6E1F-C726-42C7-9AA3-688A0EA135A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1195" y="663840"/>
            <a:ext cx="6075249" cy="5848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419850" y="433410"/>
            <a:ext cx="506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Letter to Michael </a:t>
            </a:r>
            <a:r>
              <a:rPr lang="en-US" sz="1600" dirty="0" err="1" smtClean="0">
                <a:solidFill>
                  <a:srgbClr val="FF0000"/>
                </a:solidFill>
              </a:rPr>
              <a:t>Procario</a:t>
            </a:r>
            <a:r>
              <a:rPr lang="en-US" sz="1600" dirty="0" smtClean="0">
                <a:solidFill>
                  <a:srgbClr val="FF0000"/>
                </a:solidFill>
              </a:rPr>
              <a:t>, Acting Head, DOE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Office of High Energy Physics, 9-MARCH-2011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2690170" y="740650"/>
            <a:ext cx="652871" cy="384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61195" y="1201510"/>
            <a:ext cx="6067990" cy="38405"/>
          </a:xfrm>
          <a:prstGeom prst="line">
            <a:avLst/>
          </a:prstGeom>
          <a:ln w="127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61195" y="1393535"/>
            <a:ext cx="6067990" cy="38405"/>
          </a:xfrm>
          <a:prstGeom prst="line">
            <a:avLst/>
          </a:prstGeom>
          <a:ln w="127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61195" y="1585560"/>
            <a:ext cx="1075340" cy="0"/>
          </a:xfrm>
          <a:prstGeom prst="line">
            <a:avLst/>
          </a:prstGeom>
          <a:ln w="127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HL-LHC Design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1"/>
            <a:ext cx="8355012" cy="3012950"/>
          </a:xfrm>
        </p:spPr>
        <p:txBody>
          <a:bodyPr/>
          <a:lstStyle/>
          <a:p>
            <a:r>
              <a:rPr lang="en-US" dirty="0" smtClean="0"/>
              <a:t>Upgrade planning will be organized through </a:t>
            </a:r>
            <a:r>
              <a:rPr lang="en-US" dirty="0" err="1" smtClean="0"/>
              <a:t>EuCARD</a:t>
            </a:r>
            <a:r>
              <a:rPr lang="en-US" dirty="0" smtClean="0"/>
              <a:t>*,</a:t>
            </a:r>
          </a:p>
          <a:p>
            <a:pPr lvl="1"/>
            <a:r>
              <a:rPr lang="en-US" dirty="0" smtClean="0"/>
              <a:t>Centrally managed from CERN (</a:t>
            </a:r>
            <a:r>
              <a:rPr lang="en-US" dirty="0" err="1" smtClean="0"/>
              <a:t>Lucio</a:t>
            </a:r>
            <a:r>
              <a:rPr lang="en-US" dirty="0" smtClean="0"/>
              <a:t> Rossi)</a:t>
            </a:r>
          </a:p>
          <a:p>
            <a:pPr lvl="1"/>
            <a:r>
              <a:rPr lang="en-US" dirty="0" smtClean="0"/>
              <a:t>Non-CERN funds provided by EU</a:t>
            </a:r>
          </a:p>
          <a:p>
            <a:pPr lvl="1"/>
            <a:r>
              <a:rPr lang="en-US" dirty="0" smtClean="0"/>
              <a:t>Non-EU partners (KEK, LARP, etc) will be coordinated by </a:t>
            </a:r>
            <a:r>
              <a:rPr lang="en-US" dirty="0" err="1" smtClean="0"/>
              <a:t>EuCARD</a:t>
            </a:r>
            <a:r>
              <a:rPr lang="en-US" dirty="0" smtClean="0"/>
              <a:t>, but receive no money.</a:t>
            </a:r>
          </a:p>
          <a:p>
            <a:r>
              <a:rPr lang="en-US" dirty="0" smtClean="0"/>
              <a:t>Work Packages:</a:t>
            </a:r>
          </a:p>
          <a:p>
            <a:pPr lvl="1"/>
            <a:r>
              <a:rPr lang="en-US" dirty="0" smtClean="0"/>
              <a:t>WP1: Management</a:t>
            </a:r>
          </a:p>
          <a:p>
            <a:pPr lvl="1"/>
            <a:r>
              <a:rPr lang="en-US" dirty="0" smtClean="0"/>
              <a:t>WP2: Beam Physics and Layout</a:t>
            </a:r>
          </a:p>
          <a:p>
            <a:pPr lvl="1"/>
            <a:r>
              <a:rPr lang="en-US" dirty="0" smtClean="0"/>
              <a:t>WP3: Magnet Design</a:t>
            </a:r>
          </a:p>
          <a:p>
            <a:pPr lvl="1"/>
            <a:r>
              <a:rPr lang="en-US" dirty="0" smtClean="0"/>
              <a:t>WP4: Crab Cavity Design</a:t>
            </a:r>
          </a:p>
          <a:p>
            <a:pPr lvl="1"/>
            <a:r>
              <a:rPr lang="en-US" dirty="0" smtClean="0"/>
              <a:t>WP5: Collimation and Beam Losses</a:t>
            </a:r>
          </a:p>
          <a:p>
            <a:pPr lvl="1"/>
            <a:r>
              <a:rPr lang="en-US" dirty="0" smtClean="0"/>
              <a:t>WP6: Machine Protection</a:t>
            </a:r>
          </a:p>
          <a:p>
            <a:pPr lvl="1"/>
            <a:r>
              <a:rPr lang="en-US" dirty="0" smtClean="0"/>
              <a:t>WP7: Machine/Experiment Interface</a:t>
            </a:r>
          </a:p>
          <a:p>
            <a:pPr lvl="1"/>
            <a:r>
              <a:rPr lang="en-US" dirty="0" smtClean="0"/>
              <a:t>WP8: Environment &amp; Safety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4330" y="6309375"/>
            <a:ext cx="48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*European Coordination for Accelerator R&amp;D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4690" y="3083355"/>
            <a:ext cx="4416575" cy="14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48075" y="3505810"/>
            <a:ext cx="276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Significant LARP and other US Involvement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5071266" y="4619554"/>
            <a:ext cx="422454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32125" y="4389125"/>
            <a:ext cx="276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Over and above current collimation plan (IR3, 7 and Phase II)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 Participation Over Next Four Years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16625"/>
          </a:xfrm>
        </p:spPr>
        <p:txBody>
          <a:bodyPr/>
          <a:lstStyle/>
          <a:p>
            <a:r>
              <a:rPr lang="en-US" dirty="0" smtClean="0"/>
              <a:t>LARP and other (Average FTE’s for four years):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Submitted: November, 2010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Breaking news: proposal received perfect 15/15 score in evaluation.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Preliminary Design Report: mid-2013</a:t>
            </a:r>
          </a:p>
          <a:p>
            <a:pPr lvl="1"/>
            <a:r>
              <a:rPr lang="en-US" dirty="0" smtClean="0"/>
              <a:t>Technical Design Report: end of 2014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90" y="1470345"/>
            <a:ext cx="8085657" cy="199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Some Key Results From Chamonix (</a:t>
            </a:r>
            <a:r>
              <a:rPr lang="en-US" dirty="0" err="1" smtClean="0"/>
              <a:t>wrt</a:t>
            </a:r>
            <a:r>
              <a:rPr lang="en-US" dirty="0" smtClean="0"/>
              <a:t> LARP)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552450"/>
            <a:ext cx="8355012" cy="5676900"/>
          </a:xfrm>
        </p:spPr>
        <p:txBody>
          <a:bodyPr/>
          <a:lstStyle/>
          <a:p>
            <a:r>
              <a:rPr lang="en-US" dirty="0" smtClean="0"/>
              <a:t>Energy=3.5+3.5</a:t>
            </a:r>
          </a:p>
          <a:p>
            <a:pPr lvl="1"/>
            <a:r>
              <a:rPr lang="en-US" dirty="0" smtClean="0"/>
              <a:t>Most anticipated decision, but no real effect on LARP</a:t>
            </a:r>
          </a:p>
          <a:p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As expected, the LHC will run through 2012</a:t>
            </a:r>
          </a:p>
          <a:p>
            <a:pPr lvl="2"/>
            <a:r>
              <a:rPr lang="en-US" dirty="0" smtClean="0"/>
              <a:t>Good news for everyone involved with the shutdown</a:t>
            </a:r>
          </a:p>
          <a:p>
            <a:pPr lvl="1"/>
            <a:r>
              <a:rPr lang="en-US" dirty="0" smtClean="0"/>
              <a:t>Will delay “2016” and “2020” shutdowns</a:t>
            </a:r>
          </a:p>
          <a:p>
            <a:pPr lvl="2"/>
            <a:r>
              <a:rPr lang="en-US" dirty="0" smtClean="0"/>
              <a:t>Affects LARP, but not quantified yet.</a:t>
            </a:r>
          </a:p>
          <a:p>
            <a:r>
              <a:rPr lang="en-US" dirty="0" smtClean="0"/>
              <a:t>Collimation</a:t>
            </a:r>
          </a:p>
          <a:p>
            <a:pPr lvl="1"/>
            <a:r>
              <a:rPr lang="en-US" dirty="0" smtClean="0"/>
              <a:t>Beam losses lower than anticipated, so existing collimation very effective.</a:t>
            </a:r>
          </a:p>
          <a:p>
            <a:pPr lvl="1"/>
            <a:r>
              <a:rPr lang="en-US" dirty="0" smtClean="0"/>
              <a:t>Will probably still be a place for rotatable collimators, but probably no need to increase LARP collimation involvement.</a:t>
            </a:r>
          </a:p>
          <a:p>
            <a:r>
              <a:rPr lang="en-US" dirty="0" smtClean="0"/>
              <a:t>E-Cloud</a:t>
            </a:r>
          </a:p>
          <a:p>
            <a:pPr lvl="1"/>
            <a:r>
              <a:rPr lang="en-US" dirty="0" smtClean="0"/>
              <a:t>The SPS high bandwidth feedback system was discussed and the LARP effort specifically mentioned.</a:t>
            </a:r>
          </a:p>
          <a:p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933700"/>
          </a:xfrm>
        </p:spPr>
        <p:txBody>
          <a:bodyPr/>
          <a:lstStyle/>
          <a:p>
            <a:r>
              <a:rPr lang="en-US" dirty="0" smtClean="0"/>
              <a:t>Highlights since last briefing (2/16/2010)</a:t>
            </a:r>
          </a:p>
          <a:p>
            <a:r>
              <a:rPr lang="en-US" dirty="0" smtClean="0"/>
              <a:t>HL-LHC design study</a:t>
            </a:r>
          </a:p>
          <a:p>
            <a:r>
              <a:rPr lang="en-US" dirty="0" smtClean="0"/>
              <a:t>Selected topics from Chamonix and LARP/CERN meeting</a:t>
            </a:r>
          </a:p>
          <a:p>
            <a:r>
              <a:rPr lang="en-US" dirty="0" smtClean="0"/>
              <a:t>Response to major recommendations from July, 2010 review.</a:t>
            </a:r>
          </a:p>
          <a:p>
            <a:r>
              <a:rPr lang="en-US" dirty="0" smtClean="0"/>
              <a:t>Budget status</a:t>
            </a:r>
          </a:p>
          <a:p>
            <a:r>
              <a:rPr lang="en-US" dirty="0" smtClean="0"/>
              <a:t>Magnet systems update – </a:t>
            </a:r>
            <a:r>
              <a:rPr lang="en-US" dirty="0" err="1" smtClean="0"/>
              <a:t>GianLuca</a:t>
            </a:r>
            <a:r>
              <a:rPr lang="en-US" dirty="0" smtClean="0"/>
              <a:t> </a:t>
            </a:r>
            <a:r>
              <a:rPr lang="en-US" dirty="0" err="1" smtClean="0"/>
              <a:t>Sabbi</a:t>
            </a:r>
            <a:endParaRPr lang="en-US" dirty="0" smtClean="0"/>
          </a:p>
        </p:txBody>
      </p:sp>
      <p:sp>
        <p:nvSpPr>
          <p:cNvPr id="9220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March 15, 2011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9221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Eric Prebys - LARP Annual DOE Briefing</a:t>
            </a:r>
          </a:p>
        </p:txBody>
      </p:sp>
      <p:sp>
        <p:nvSpPr>
          <p:cNvPr id="9222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5969CB8-A4E0-4ACA-97A4-A0294B5B6CC1}" type="slidenum">
              <a:rPr lang="en-US" smtClean="0">
                <a:latin typeface="Arial" pitchFamily="34" charset="0"/>
              </a:rPr>
              <a:pPr/>
              <a:t>2</a:t>
            </a:fld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CERN Collimation Upgrade Plans</a:t>
            </a:r>
            <a:endParaRPr lang="en-US" sz="20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16284" y="838200"/>
            <a:ext cx="8527715" cy="558639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000" dirty="0" smtClean="0"/>
              <a:t>Various upgrades are discussed</a:t>
            </a:r>
          </a:p>
          <a:p>
            <a:r>
              <a:rPr lang="en-US" sz="2000" dirty="0" smtClean="0"/>
              <a:t>LARP designed Phase II secondary collimators for the 2 x 15 prepared slots</a:t>
            </a:r>
          </a:p>
          <a:p>
            <a:r>
              <a:rPr lang="en-US" sz="2000" dirty="0" smtClean="0"/>
              <a:t>CERN designed Phase II secondary collimators</a:t>
            </a:r>
          </a:p>
          <a:p>
            <a:pPr lvl="1"/>
            <a:r>
              <a:rPr lang="en-US" sz="1900" dirty="0" smtClean="0"/>
              <a:t>Integrated BPMs expected to ease current time consuming collimator setup</a:t>
            </a:r>
          </a:p>
          <a:p>
            <a:r>
              <a:rPr lang="en-US" sz="2000" dirty="0" smtClean="0"/>
              <a:t>“Cold” Collimators in SC Dispersion Suppressor Regions around IR3, 7, 1, 5, …</a:t>
            </a:r>
          </a:p>
          <a:p>
            <a:pPr lvl="1"/>
            <a:r>
              <a:rPr lang="en-US" sz="1900" dirty="0" smtClean="0"/>
              <a:t>Requires transverse &amp; lateral displace of all SC dipoles to make space</a:t>
            </a:r>
          </a:p>
          <a:p>
            <a:r>
              <a:rPr lang="en-US" sz="2000" dirty="0" smtClean="0"/>
              <a:t>Conversion of IR3 from momentum to combined </a:t>
            </a:r>
            <a:r>
              <a:rPr lang="en-US" sz="2000" dirty="0" err="1" smtClean="0"/>
              <a:t>betatron</a:t>
            </a:r>
            <a:r>
              <a:rPr lang="en-US" sz="2000" dirty="0" smtClean="0"/>
              <a:t>/momentum cleaning</a:t>
            </a:r>
          </a:p>
          <a:p>
            <a:pPr lvl="1"/>
            <a:r>
              <a:rPr lang="en-US" sz="1900" dirty="0" smtClean="0"/>
              <a:t>Perhaps only this region needs the “Cold” DS collimators with expensive dipole move</a:t>
            </a:r>
            <a:endParaRPr lang="en-US" sz="1600" dirty="0" smtClean="0"/>
          </a:p>
          <a:p>
            <a:r>
              <a:rPr lang="en-US" sz="2000" dirty="0" smtClean="0"/>
              <a:t>High Field Dipoles to minimize disruption to SC dipoles in DS regions</a:t>
            </a:r>
          </a:p>
          <a:p>
            <a:r>
              <a:rPr lang="en-US" sz="2000" dirty="0" smtClean="0"/>
              <a:t>Hollow E-beam scraper</a:t>
            </a:r>
          </a:p>
          <a:p>
            <a:pPr>
              <a:buNone/>
            </a:pPr>
            <a:r>
              <a:rPr lang="en-US" sz="2000" dirty="0" smtClean="0"/>
              <a:t>For each scenario, R&amp;D, Engineering, Prototyping and Studies are in progress</a:t>
            </a:r>
          </a:p>
          <a:p>
            <a:pPr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But no decisions have been made</a:t>
            </a:r>
          </a:p>
          <a:p>
            <a:pPr>
              <a:buNone/>
            </a:pPr>
            <a:r>
              <a:rPr lang="en-US" sz="2000" dirty="0" smtClean="0"/>
              <a:t>Halo formation at LHC less than anticipated and luminosity at which collimation becomes a bottleneck is higher than thought before LHC operations began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A discussed scenario is to install CERN Phase II secondary collimators into the prepared slots to gain operational efficiency and to replace current W tertiary collimators around each IR with LARP rotatable collimators if DOE wants to fund it </a:t>
            </a:r>
          </a:p>
          <a:p>
            <a:r>
              <a:rPr lang="en-US" sz="2000" dirty="0" smtClean="0"/>
              <a:t>4 IRs with 4 collimators each plus spares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High Bandwidth Feedback for SPS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topic that has a great deal of interest at CERN</a:t>
            </a:r>
          </a:p>
          <a:p>
            <a:pPr lvl="1"/>
            <a:r>
              <a:rPr lang="en-US" dirty="0" smtClean="0"/>
              <a:t>It’s on of the few LARP activities that was discussed in some detail at Chamonix.</a:t>
            </a:r>
          </a:p>
          <a:p>
            <a:r>
              <a:rPr lang="en-US" dirty="0" smtClean="0"/>
              <a:t>It’s an area that could easily grow to eat up a lot of the AS budget as </a:t>
            </a:r>
            <a:r>
              <a:rPr lang="en-US" dirty="0" err="1" smtClean="0"/>
              <a:t>lumi</a:t>
            </a:r>
            <a:r>
              <a:rPr lang="en-US" dirty="0" smtClean="0"/>
              <a:t> and rotatable collimators ramp down</a:t>
            </a:r>
          </a:p>
          <a:p>
            <a:pPr lvl="1"/>
            <a:r>
              <a:rPr lang="en-US" dirty="0" smtClean="0"/>
              <a:t>Particularly if we can move crab cavities out of LARP</a:t>
            </a:r>
          </a:p>
          <a:p>
            <a:r>
              <a:rPr lang="en-US" dirty="0" smtClean="0"/>
              <a:t>Should we continue to pursue it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Other option would be to increase our involvement in the PSB energy upgrade.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July 2010 Review: Selected Accolades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the Executive 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7880" y="1431940"/>
            <a:ext cx="8258175" cy="1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Group 9"/>
          <p:cNvGrpSpPr/>
          <p:nvPr/>
        </p:nvGrpSpPr>
        <p:grpSpPr>
          <a:xfrm>
            <a:off x="577880" y="3390595"/>
            <a:ext cx="8257075" cy="1857375"/>
            <a:chOff x="539475" y="2929735"/>
            <a:chExt cx="8257075" cy="185737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9475" y="2929735"/>
              <a:ext cx="8220075" cy="1857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Rectangle 8"/>
            <p:cNvSpPr/>
            <p:nvPr/>
          </p:nvSpPr>
          <p:spPr>
            <a:xfrm>
              <a:off x="1845245" y="4504340"/>
              <a:ext cx="6951305" cy="268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39475" y="1739180"/>
            <a:ext cx="8218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1070" y="2008015"/>
            <a:ext cx="36100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39475" y="3659430"/>
            <a:ext cx="8218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9475" y="3928265"/>
            <a:ext cx="299559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and Responses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 Physics - perform simulations in the coming year to help guide CERN’s choice of quadrupole aperture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It would not be an effective use of our resources to develop an independent design and simulation effort for the LHC upgrade.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This is obviously a critical part of the design study (WP2), and LARP’s accelerator physics effort will be coordinated with that.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integration of the magnet effort into the design study will provided vital feedback to the optical design.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Crab Cavities—work with CERN to develop clear specifications and a realistic R&amp;D plan with goals for the crab cavities.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CC10 workshop in December provided a clear path for the base line approach to crab cavities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Focus on compact (400 MHz) local schemes.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Bring the proposed designs to an equivalent state of conceptual design and make a down selection.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Continue to search for show stoppers in the area of machine safety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The exact structure and organization of the crab cavity effort will come out of the design study WP4.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LARP plans to continue to support the crab cavity effort at the level of ~$400k/year for the next year or so, while (we hope) an independent effort develops.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Magnets—undertake, in close consultation and cooperation with CERN, a substantial role for modeling energy deposition and radiation damage from beam losses and other collider issues related to the IR quad aperture decision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fully agree that this is a vital issue, given that the next generation focusing quadrupoles must be significantly more radiation hard than the existing ones.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are developing a plan to exploit the talents of the Fermilab and SLAC’s energy deposition groups to systematically model the energy deposition in the Nb</a:t>
            </a:r>
            <a:r>
              <a:rPr lang="en-US" baseline="-25000" dirty="0" smtClean="0">
                <a:solidFill>
                  <a:srgbClr val="FF0000"/>
                </a:solidFill>
              </a:rPr>
              <a:t>3</a:t>
            </a:r>
            <a:r>
              <a:rPr lang="en-US" dirty="0" smtClean="0">
                <a:solidFill>
                  <a:srgbClr val="FF0000"/>
                </a:solidFill>
              </a:rPr>
              <a:t>Sn magnets.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This will be integrated into design study WP2 and WP3.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Nikolai </a:t>
            </a:r>
            <a:r>
              <a:rPr lang="en-US" dirty="0" err="1" smtClean="0">
                <a:solidFill>
                  <a:srgbClr val="FF0000"/>
                </a:solidFill>
              </a:rPr>
              <a:t>Mokhov</a:t>
            </a:r>
            <a:r>
              <a:rPr lang="en-US" dirty="0" smtClean="0">
                <a:solidFill>
                  <a:srgbClr val="FF0000"/>
                </a:solidFill>
              </a:rPr>
              <a:t> estimates 1.5-2 FTE on our part which is not yet budgeted into the plan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CERN is making plans to do any necessary experiments related to radiation damage, and we plan to take part as needed.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LARP management—develop a strategic plan for LARP R&amp;D that supports the LHC schedule, and meets the FY11 budget; and work with DOE and CERN to establish a formalism for the dialog and protocol which will provide the needed specifications in time to meet agreed upon milestones.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 believe that this recommendation will be naturally satisfied by the close coordination of the LARP with the HL-LHC design effort.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 l="4585" t="8943" r="4632" b="1896"/>
          <a:stretch>
            <a:fillRect/>
          </a:stretch>
        </p:blipFill>
        <p:spPr bwMode="auto">
          <a:xfrm>
            <a:off x="2416519" y="3428999"/>
            <a:ext cx="4382971" cy="31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 Status (as of March 1)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60" y="817460"/>
            <a:ext cx="8555537" cy="264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995925" y="3659430"/>
            <a:ext cx="126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Totals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53144" y="190500"/>
            <a:ext cx="2574682" cy="463731"/>
          </a:xfrm>
        </p:spPr>
        <p:txBody>
          <a:bodyPr/>
          <a:lstStyle/>
          <a:p>
            <a:r>
              <a:rPr lang="en-US" dirty="0" smtClean="0"/>
              <a:t>Subtasks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0280" y="0"/>
            <a:ext cx="4827392" cy="306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260" y="3433266"/>
            <a:ext cx="4378170" cy="283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0605" y="3429000"/>
            <a:ext cx="4233394" cy="291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5071265" y="202980"/>
            <a:ext cx="188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Accelerator Systems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23415" y="3505810"/>
            <a:ext cx="188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Programmatic Activities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30030" y="3505810"/>
            <a:ext cx="188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Magnet Systems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01070" y="2660900"/>
            <a:ext cx="230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Large Conductor Purchase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-190221" y="4235504"/>
            <a:ext cx="2189086" cy="268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Contingency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original guidance leaves $2.2M in DOE held contingency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is the status of this in the current budget landscape?</a:t>
            </a:r>
          </a:p>
          <a:p>
            <a:r>
              <a:rPr lang="en-US" dirty="0" smtClean="0"/>
              <a:t>Although we are doing well on keeping track with the current budget, we have always assumed that we would have access to the contingency</a:t>
            </a:r>
          </a:p>
          <a:p>
            <a:r>
              <a:rPr lang="en-US" dirty="0" smtClean="0"/>
              <a:t>We plan to submit a request by the end of this month for a May 1</a:t>
            </a:r>
            <a:r>
              <a:rPr lang="en-US" baseline="30000" dirty="0" smtClean="0"/>
              <a:t>st</a:t>
            </a:r>
            <a:r>
              <a:rPr lang="en-US" dirty="0" smtClean="0"/>
              <a:t> release.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CB6E1F-C726-42C7-9AA3-688A0EA135A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Reminder: where we were a year ago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CERN/LHC</a:t>
            </a:r>
          </a:p>
          <a:p>
            <a:pPr lvl="1"/>
            <a:r>
              <a:rPr lang="en-US" dirty="0" smtClean="0"/>
              <a:t>Had started up in late 2009, but had only reached 1.18 TeV/beam</a:t>
            </a:r>
          </a:p>
          <a:p>
            <a:pPr lvl="1"/>
            <a:r>
              <a:rPr lang="en-US" dirty="0" smtClean="0"/>
              <a:t>Chamonix recommendations:</a:t>
            </a:r>
          </a:p>
          <a:p>
            <a:pPr lvl="2"/>
            <a:r>
              <a:rPr lang="en-US" dirty="0" smtClean="0"/>
              <a:t>Limit energy to 3.5 TeV+3.5 TeV</a:t>
            </a:r>
          </a:p>
          <a:p>
            <a:pPr lvl="2"/>
            <a:r>
              <a:rPr lang="en-US" dirty="0" smtClean="0"/>
              <a:t>Run for two years or 1 fb</a:t>
            </a:r>
            <a:r>
              <a:rPr lang="en-US" baseline="30000" dirty="0" smtClean="0"/>
              <a:t>-1</a:t>
            </a:r>
            <a:r>
              <a:rPr lang="en-US" dirty="0" smtClean="0"/>
              <a:t>, then shut down for 15-18 months to fully repair joints</a:t>
            </a:r>
          </a:p>
          <a:p>
            <a:pPr lvl="2"/>
            <a:r>
              <a:rPr lang="en-US" dirty="0" smtClean="0"/>
              <a:t>Defer PS2 (not necessary for LHC)</a:t>
            </a:r>
          </a:p>
          <a:p>
            <a:pPr lvl="3"/>
            <a:r>
              <a:rPr lang="en-US" dirty="0" smtClean="0"/>
              <a:t>Investigate increasing energy of PSB instead.</a:t>
            </a:r>
          </a:p>
          <a:p>
            <a:pPr lvl="2"/>
            <a:r>
              <a:rPr lang="en-US" dirty="0" smtClean="0"/>
              <a:t>Cancel “Phase I” upgrade and focus on a single upgrade incorporating Nb</a:t>
            </a:r>
            <a:r>
              <a:rPr lang="en-US" baseline="-25000" dirty="0" smtClean="0"/>
              <a:t>3</a:t>
            </a:r>
            <a:r>
              <a:rPr lang="en-US" dirty="0" smtClean="0"/>
              <a:t>Sn quadrupoles and (probably) crab cavities</a:t>
            </a:r>
          </a:p>
          <a:p>
            <a:r>
              <a:rPr lang="en-US" dirty="0" smtClean="0"/>
              <a:t>LARP </a:t>
            </a:r>
          </a:p>
          <a:p>
            <a:pPr lvl="1"/>
            <a:r>
              <a:rPr lang="en-US" dirty="0" smtClean="0"/>
              <a:t>Instrumentation delivered, but some questions remained</a:t>
            </a:r>
          </a:p>
          <a:p>
            <a:pPr lvl="2"/>
            <a:r>
              <a:rPr lang="en-US" dirty="0" err="1" smtClean="0"/>
              <a:t>Eg</a:t>
            </a:r>
            <a:r>
              <a:rPr lang="en-US" dirty="0" smtClean="0"/>
              <a:t>, not sure how effective </a:t>
            </a:r>
            <a:r>
              <a:rPr lang="en-US" dirty="0" err="1" smtClean="0"/>
              <a:t>lumi</a:t>
            </a:r>
            <a:r>
              <a:rPr lang="en-US" dirty="0" smtClean="0"/>
              <a:t> monitor would be at 3.5 TeV</a:t>
            </a:r>
          </a:p>
          <a:p>
            <a:pPr lvl="1"/>
            <a:r>
              <a:rPr lang="en-US" dirty="0" smtClean="0"/>
              <a:t>4 m 90 mm LQ had reached 200 T/m</a:t>
            </a:r>
          </a:p>
          <a:p>
            <a:pPr lvl="2"/>
            <a:r>
              <a:rPr lang="en-US" dirty="0" smtClean="0"/>
              <a:t>Test goal, but knew it could go higher based on TQ’s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Accelerator Physics Contingency Needs</a:t>
            </a:r>
            <a:endParaRPr lang="en-US" sz="28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85855" y="625435"/>
            <a:ext cx="8948365" cy="6019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LARP/LBNL Luminosity</a:t>
            </a:r>
          </a:p>
          <a:p>
            <a:pPr lvl="1"/>
            <a:r>
              <a:rPr lang="en-US" sz="1800" dirty="0" smtClean="0"/>
              <a:t>Extra  ~1/3FTE requested to continue commissioning of device as LHC luminosity grows</a:t>
            </a:r>
            <a:endParaRPr lang="en-US" sz="2000" dirty="0" smtClean="0"/>
          </a:p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Development of activities in HL-LHC plan:</a:t>
            </a:r>
          </a:p>
          <a:p>
            <a:r>
              <a:rPr lang="en-US" sz="2000" dirty="0" smtClean="0"/>
              <a:t>Accelerator Physics Task</a:t>
            </a:r>
          </a:p>
          <a:p>
            <a:pPr lvl="1"/>
            <a:r>
              <a:rPr lang="en-US" sz="1800" dirty="0" smtClean="0"/>
              <a:t>Support of single particle tracking and </a:t>
            </a:r>
            <a:r>
              <a:rPr lang="en-US" sz="1800" dirty="0" err="1" smtClean="0"/>
              <a:t>E_loss</a:t>
            </a:r>
            <a:r>
              <a:rPr lang="en-US" sz="1800" dirty="0" smtClean="0"/>
              <a:t> maps for lattices under consideration</a:t>
            </a:r>
            <a:endParaRPr lang="en-US" sz="1600" dirty="0" smtClean="0"/>
          </a:p>
          <a:p>
            <a:pPr lvl="2"/>
            <a:r>
              <a:rPr lang="en-US" sz="1800" dirty="0" smtClean="0"/>
              <a:t>In line with DOW Review recommendations</a:t>
            </a:r>
          </a:p>
          <a:p>
            <a:pPr lvl="2"/>
            <a:r>
              <a:rPr lang="en-US" sz="1800" dirty="0" smtClean="0"/>
              <a:t>1.6 FTE at SLAC identified</a:t>
            </a:r>
          </a:p>
          <a:p>
            <a:pPr lvl="1"/>
            <a:r>
              <a:rPr lang="en-US" sz="1800" dirty="0" smtClean="0"/>
              <a:t>Support of Energy Deposition studies in IR magnets</a:t>
            </a:r>
            <a:endParaRPr lang="en-US" sz="2000" dirty="0" smtClean="0"/>
          </a:p>
          <a:p>
            <a:pPr lvl="2"/>
            <a:r>
              <a:rPr lang="en-US" sz="1800" dirty="0" smtClean="0"/>
              <a:t>As recommended by DOE reviewers</a:t>
            </a:r>
          </a:p>
          <a:p>
            <a:pPr lvl="2"/>
            <a:r>
              <a:rPr lang="en-US" sz="1800" dirty="0" smtClean="0"/>
              <a:t>FNAL &amp;/or SLAC FLUKA team</a:t>
            </a:r>
            <a:endParaRPr lang="en-US" sz="2000" dirty="0" smtClean="0"/>
          </a:p>
          <a:p>
            <a:pPr lvl="3"/>
            <a:r>
              <a:rPr lang="en-US" sz="1600" dirty="0" smtClean="0"/>
              <a:t>Supported by SLAC management</a:t>
            </a:r>
          </a:p>
          <a:p>
            <a:pPr lvl="1"/>
            <a:r>
              <a:rPr lang="en-US" sz="1800" dirty="0" smtClean="0"/>
              <a:t>Requests from LBNL (2.0FTE) &amp; SLAC (0.5FTE) for collective effect subtask</a:t>
            </a:r>
          </a:p>
          <a:p>
            <a:r>
              <a:rPr lang="en-US" sz="2000" dirty="0" smtClean="0"/>
              <a:t>Crab Cavity Task</a:t>
            </a:r>
          </a:p>
          <a:p>
            <a:pPr lvl="1"/>
            <a:r>
              <a:rPr lang="en-US" sz="1800" dirty="0" smtClean="0"/>
              <a:t>Computational support (modes, </a:t>
            </a:r>
            <a:r>
              <a:rPr lang="en-US" sz="1800" dirty="0" err="1" smtClean="0"/>
              <a:t>multipactering</a:t>
            </a:r>
            <a:r>
              <a:rPr lang="en-US" sz="1800" dirty="0" smtClean="0"/>
              <a:t>) for ALL designs under consideration</a:t>
            </a:r>
          </a:p>
          <a:p>
            <a:pPr lvl="2"/>
            <a:r>
              <a:rPr lang="en-US" sz="1800" dirty="0" smtClean="0"/>
              <a:t>HL-LHC initial planning much greater than current LARP commitment</a:t>
            </a:r>
          </a:p>
          <a:p>
            <a:pPr lvl="2"/>
            <a:r>
              <a:rPr lang="en-US" sz="1800" dirty="0" smtClean="0"/>
              <a:t>SLAC &amp; LB</a:t>
            </a:r>
            <a:r>
              <a:rPr lang="en-US" sz="2000" dirty="0" smtClean="0"/>
              <a:t>NL staff identified</a:t>
            </a:r>
            <a:endParaRPr lang="en-US" sz="18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Programmatic Contingency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Toohig Fellowship</a:t>
            </a:r>
          </a:p>
          <a:p>
            <a:pPr lvl="1"/>
            <a:r>
              <a:rPr lang="en-US" dirty="0" smtClean="0"/>
              <a:t>BNL will need some </a:t>
            </a:r>
            <a:r>
              <a:rPr lang="en-US" dirty="0" smtClean="0"/>
              <a:t>contingency </a:t>
            </a:r>
            <a:r>
              <a:rPr lang="en-US" dirty="0" smtClean="0"/>
              <a:t>to cover Simon White’s Toohig Fellowship</a:t>
            </a:r>
          </a:p>
          <a:p>
            <a:r>
              <a:rPr lang="en-US" dirty="0" smtClean="0"/>
              <a:t>LTV Program</a:t>
            </a:r>
          </a:p>
          <a:p>
            <a:pPr lvl="1"/>
            <a:r>
              <a:rPr lang="en-US" dirty="0" smtClean="0"/>
              <a:t>There will be a slight shortfall in the LTV account because of higher than anticipated COLA costs</a:t>
            </a:r>
          </a:p>
          <a:p>
            <a:pPr lvl="2"/>
            <a:r>
              <a:rPr lang="en-US" dirty="0" smtClean="0"/>
              <a:t>COLA based on CHF/$ exchange rate.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feel that LARP has been and continues to be a very effective program</a:t>
            </a:r>
          </a:p>
          <a:p>
            <a:pPr lvl="1"/>
            <a:r>
              <a:rPr lang="en-US" dirty="0" smtClean="0"/>
              <a:t>Well reviewed</a:t>
            </a:r>
          </a:p>
          <a:p>
            <a:pPr lvl="1"/>
            <a:r>
              <a:rPr lang="en-US" dirty="0" smtClean="0"/>
              <a:t>Very positive feedback from CERN</a:t>
            </a:r>
          </a:p>
          <a:p>
            <a:r>
              <a:rPr lang="en-US" dirty="0" smtClean="0"/>
              <a:t>We continue to be resource limited</a:t>
            </a:r>
          </a:p>
          <a:p>
            <a:pPr lvl="1"/>
            <a:r>
              <a:rPr lang="en-US" dirty="0" smtClean="0"/>
              <a:t>With the advent of the HL-LHC design study, it’s clear that there is significantly more interest and talent in the US than the funding can support.</a:t>
            </a:r>
          </a:p>
          <a:p>
            <a:r>
              <a:rPr lang="en-US" dirty="0" smtClean="0"/>
              <a:t>We are continuing to plan for a ~flat level of funding over the next few years</a:t>
            </a:r>
          </a:p>
          <a:p>
            <a:pPr lvl="1"/>
            <a:r>
              <a:rPr lang="en-US" dirty="0" smtClean="0"/>
              <a:t>Of course, we would be able to effectively use significantly more.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ottky.jpg"/>
          <p:cNvPicPr>
            <a:picLocks noChangeAspect="1"/>
          </p:cNvPicPr>
          <p:nvPr/>
        </p:nvPicPr>
        <p:blipFill>
          <a:blip r:embed="rId2" cstate="print"/>
          <a:srcRect l="9260" r="6740"/>
          <a:stretch>
            <a:fillRect/>
          </a:stretch>
        </p:blipFill>
        <p:spPr>
          <a:xfrm>
            <a:off x="1806840" y="4657960"/>
            <a:ext cx="3648475" cy="1577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09385"/>
          </a:xfrm>
        </p:spPr>
        <p:txBody>
          <a:bodyPr/>
          <a:lstStyle/>
          <a:p>
            <a:r>
              <a:rPr lang="en-US" dirty="0" smtClean="0"/>
              <a:t>Luminosity monitor</a:t>
            </a:r>
          </a:p>
          <a:p>
            <a:pPr lvl="1"/>
            <a:r>
              <a:rPr lang="en-US" dirty="0" smtClean="0"/>
              <a:t>Primary tool for fast luminosity measurements and VDM’s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Schottky</a:t>
            </a:r>
            <a:r>
              <a:rPr lang="en-US" dirty="0" smtClean="0"/>
              <a:t> Detector</a:t>
            </a:r>
          </a:p>
          <a:p>
            <a:pPr lvl="1"/>
            <a:r>
              <a:rPr lang="en-US" dirty="0" smtClean="0"/>
              <a:t>Can now be used for bunch by bunch tune measurements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Improved support for remote access to data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095" y="1623965"/>
            <a:ext cx="3494855" cy="225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038740" y="1700775"/>
            <a:ext cx="207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per bunch </a:t>
            </a:r>
            <a:r>
              <a:rPr lang="en-US" dirty="0" err="1" smtClean="0"/>
              <a:t>lumi</a:t>
            </a:r>
            <a:endParaRPr lang="en-US" dirty="0"/>
          </a:p>
        </p:txBody>
      </p:sp>
      <p:pic>
        <p:nvPicPr>
          <p:cNvPr id="12" name="Picture 11" descr="BRANA_IO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662370"/>
            <a:ext cx="4032525" cy="21904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82805" y="2084825"/>
            <a:ext cx="6528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ions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260" y="587030"/>
            <a:ext cx="8355012" cy="1207915"/>
          </a:xfrm>
        </p:spPr>
        <p:txBody>
          <a:bodyPr/>
          <a:lstStyle/>
          <a:p>
            <a:r>
              <a:rPr lang="en-US" dirty="0" smtClean="0"/>
              <a:t>AC Dipole</a:t>
            </a:r>
          </a:p>
          <a:p>
            <a:pPr lvl="1"/>
            <a:r>
              <a:rPr lang="en-US" dirty="0" smtClean="0"/>
              <a:t>Has become the primary </a:t>
            </a:r>
            <a:br>
              <a:rPr lang="en-US" dirty="0" smtClean="0"/>
            </a:br>
            <a:r>
              <a:rPr lang="en-US" dirty="0" smtClean="0"/>
              <a:t>tool for high field optics </a:t>
            </a:r>
            <a:br>
              <a:rPr lang="en-US" dirty="0" smtClean="0"/>
            </a:br>
            <a:r>
              <a:rPr lang="en-US" dirty="0" smtClean="0"/>
              <a:t>measurements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Sync. Light Monitor (SLM)</a:t>
            </a:r>
          </a:p>
          <a:p>
            <a:pPr lvl="1"/>
            <a:r>
              <a:rPr lang="en-US" dirty="0" smtClean="0"/>
              <a:t>Saw ion bunches</a:t>
            </a:r>
          </a:p>
          <a:p>
            <a:pPr lvl="1"/>
            <a:r>
              <a:rPr lang="en-US" dirty="0" smtClean="0"/>
              <a:t>Focal problem identified and fixed, </a:t>
            </a:r>
            <a:br>
              <a:rPr lang="en-US" dirty="0" smtClean="0"/>
            </a:br>
            <a:r>
              <a:rPr lang="en-US" dirty="0" smtClean="0"/>
              <a:t>which should eliminate inconsistency</a:t>
            </a:r>
            <a:br>
              <a:rPr lang="en-US" dirty="0" smtClean="0"/>
            </a:br>
            <a:r>
              <a:rPr lang="en-US" dirty="0" smtClean="0"/>
              <a:t>between SLM and flying wire.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9240" y="433410"/>
            <a:ext cx="3476338" cy="28419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9" name="Picture 8" descr="First lead-ion images at 2.3 TeV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08935" y="3467405"/>
            <a:ext cx="3275824" cy="234064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12610" y="3390595"/>
            <a:ext cx="2457920" cy="192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SCN1497.jpg"/>
          <p:cNvPicPr>
            <a:picLocks noChangeAspect="1"/>
          </p:cNvPicPr>
          <p:nvPr/>
        </p:nvPicPr>
        <p:blipFill>
          <a:blip r:embed="rId4" cstate="print"/>
          <a:srcRect t="24570" r="24160" b="18828"/>
          <a:stretch>
            <a:fillRect/>
          </a:stretch>
        </p:blipFill>
        <p:spPr>
          <a:xfrm>
            <a:off x="1000335" y="4542745"/>
            <a:ext cx="3494855" cy="195624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Instrumentation (sort of)</a:t>
            </a:r>
            <a:endParaRPr lang="en-US" dirty="0"/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LLRF Tools</a:t>
            </a:r>
          </a:p>
          <a:p>
            <a:pPr lvl="1"/>
            <a:r>
              <a:rPr lang="en-US" dirty="0" smtClean="0"/>
              <a:t>Leverage RF tools and techniques developed at PEP-II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Configuration tools used extensively during LHC RF commissioning and operation.</a:t>
            </a:r>
          </a:p>
          <a:p>
            <a:pPr lvl="1"/>
            <a:r>
              <a:rPr lang="en-US" dirty="0" smtClean="0"/>
              <a:t>Supportive letters from CERN RF personnel.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1930" y="1700775"/>
            <a:ext cx="6948465" cy="311425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34962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LARP Rotatable Collimator Prototype</a:t>
            </a:r>
            <a:endParaRPr lang="en-US" sz="2000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24260" y="3889860"/>
            <a:ext cx="8719740" cy="2743200"/>
          </a:xfrm>
        </p:spPr>
        <p:txBody>
          <a:bodyPr>
            <a:normAutofit fontScale="92500"/>
          </a:bodyPr>
          <a:lstStyle/>
          <a:p>
            <a:r>
              <a:rPr lang="en-US" sz="2000" dirty="0" smtClean="0"/>
              <a:t>Assembly complete and tested in final configuration where jaw rotation twists cooling tubes but leaves RF foils immobile with &lt;1 </a:t>
            </a:r>
            <a:r>
              <a:rPr lang="en-US" sz="2000" dirty="0" err="1" smtClean="0"/>
              <a:t>mOhm</a:t>
            </a:r>
            <a:r>
              <a:rPr lang="en-US" sz="2000" dirty="0" smtClean="0"/>
              <a:t> resistance</a:t>
            </a:r>
          </a:p>
          <a:p>
            <a:r>
              <a:rPr lang="en-US" sz="2000" dirty="0" smtClean="0"/>
              <a:t>Next Steps:</a:t>
            </a:r>
          </a:p>
          <a:p>
            <a:pPr lvl="1"/>
            <a:r>
              <a:rPr lang="en-US" sz="1600" dirty="0" smtClean="0"/>
              <a:t>Weld on vacuum tank cover, evacuate, retest; vacuum bakeout, RGA scan at 10</a:t>
            </a:r>
            <a:r>
              <a:rPr lang="en-US" sz="1600" baseline="30000" dirty="0" smtClean="0"/>
              <a:t>-9</a:t>
            </a:r>
            <a:r>
              <a:rPr lang="en-US" sz="1600" dirty="0" smtClean="0"/>
              <a:t> torr, retest.</a:t>
            </a:r>
          </a:p>
          <a:p>
            <a:pPr lvl="1"/>
            <a:r>
              <a:rPr lang="en-US" sz="1600" dirty="0" smtClean="0"/>
              <a:t>Ship to CERN in early April, retest &amp; fiducialize at CERN, install in SPS</a:t>
            </a:r>
            <a:endParaRPr lang="en-US" sz="1300" dirty="0" smtClean="0"/>
          </a:p>
          <a:p>
            <a:r>
              <a:rPr lang="en-US" sz="2000" dirty="0" smtClean="0"/>
              <a:t>Details of destructive tests in HiRadMat Facility under discussion</a:t>
            </a:r>
          </a:p>
          <a:p>
            <a:r>
              <a:rPr lang="en-US" sz="2000" dirty="0" smtClean="0"/>
              <a:t>Whether/how to partner with CERN for production versions needs  guidance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62000"/>
            <a:ext cx="3505200" cy="31114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cxnSp>
        <p:nvCxnSpPr>
          <p:cNvPr id="9" name="Straight Arrow Connector 8"/>
          <p:cNvCxnSpPr/>
          <p:nvPr/>
        </p:nvCxnSpPr>
        <p:spPr>
          <a:xfrm rot="5400000">
            <a:off x="3429000" y="2133600"/>
            <a:ext cx="6096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76600" y="1535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BPM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95600" y="838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Rotation Drives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1400"/>
          <a:stretch>
            <a:fillRect/>
          </a:stretch>
        </p:blipFill>
        <p:spPr bwMode="auto">
          <a:xfrm>
            <a:off x="4953000" y="609600"/>
            <a:ext cx="3505200" cy="2967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4495800" y="1143000"/>
            <a:ext cx="1371600" cy="990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95800" y="1143000"/>
            <a:ext cx="2971800" cy="1143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6A8D49-BF24-4FC2-ABA6-BB7D46D10AC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Crystal Collimation: UA9(CERN) and T980(FNAL)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668775"/>
          </a:xfrm>
        </p:spPr>
        <p:txBody>
          <a:bodyPr/>
          <a:lstStyle/>
          <a:p>
            <a:r>
              <a:rPr lang="en-US" dirty="0" smtClean="0"/>
              <a:t>Both experiments saw improved configuration in 2010</a:t>
            </a:r>
          </a:p>
          <a:p>
            <a:pPr lvl="1"/>
            <a:r>
              <a:rPr lang="en-US" dirty="0" smtClean="0"/>
              <a:t>UA9: improved </a:t>
            </a:r>
            <a:r>
              <a:rPr lang="en-US" dirty="0" err="1" smtClean="0"/>
              <a:t>goniometers</a:t>
            </a:r>
            <a:r>
              <a:rPr lang="en-US" dirty="0" smtClean="0"/>
              <a:t> and instrumentation installed over winter shutdown</a:t>
            </a:r>
          </a:p>
          <a:p>
            <a:pPr lvl="1"/>
            <a:r>
              <a:rPr lang="en-US" dirty="0" smtClean="0"/>
              <a:t>T980: New crystals and instrumentation</a:t>
            </a:r>
          </a:p>
          <a:p>
            <a:r>
              <a:rPr lang="en-US" dirty="0" smtClean="0"/>
              <a:t>Very impressive channeling data from both experiments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8310" y="2852925"/>
            <a:ext cx="4072360" cy="290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75" y="2814520"/>
            <a:ext cx="3379640" cy="323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614815" y="6040540"/>
            <a:ext cx="241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T980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916175" y="6078945"/>
            <a:ext cx="2419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UA9</a:t>
            </a:r>
            <a:endParaRPr lang="en-US" b="1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Hollow Electron Beam Collimation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8740" y="471815"/>
            <a:ext cx="6381526" cy="3763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9725" y="4043480"/>
            <a:ext cx="5215864" cy="252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15,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LARP Annual DOE Briefing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26474</TotalTime>
  <Words>2480</Words>
  <Application>Microsoft Office PowerPoint</Application>
  <PresentationFormat>On-screen Show (4:3)</PresentationFormat>
  <Paragraphs>373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Trebuchet MS</vt:lpstr>
      <vt:lpstr>Wingdings 2</vt:lpstr>
      <vt:lpstr>Wingdings</vt:lpstr>
      <vt:lpstr>Symbol</vt:lpstr>
      <vt:lpstr>Comic Sans MS</vt:lpstr>
      <vt:lpstr>Opulent</vt:lpstr>
      <vt:lpstr>LARP Annual DOE Briefing</vt:lpstr>
      <vt:lpstr>Outline</vt:lpstr>
      <vt:lpstr>Reminder: where we were a year ago</vt:lpstr>
      <vt:lpstr>Instrumentation</vt:lpstr>
      <vt:lpstr>Instrumentation (cont’d)</vt:lpstr>
      <vt:lpstr>Instrumentation (sort of)</vt:lpstr>
      <vt:lpstr>LARP Rotatable Collimator Prototype</vt:lpstr>
      <vt:lpstr>Crystal Collimation: UA9(CERN) and T980(FNAL)</vt:lpstr>
      <vt:lpstr>Hollow Electron Beam Collimation</vt:lpstr>
      <vt:lpstr>PS2/PSB</vt:lpstr>
      <vt:lpstr>Crab Cavities</vt:lpstr>
      <vt:lpstr>Large Bunch Studies for LPA Solution (C. Bhatt)</vt:lpstr>
      <vt:lpstr>Relevance of LARP to CERN Upgrade*</vt:lpstr>
      <vt:lpstr>LARP Long Term Visitor Activity</vt:lpstr>
      <vt:lpstr>LARP Toohig Fellows</vt:lpstr>
      <vt:lpstr>CERN Re: LARP Personnel Programs</vt:lpstr>
      <vt:lpstr>HL-LHC Design Study</vt:lpstr>
      <vt:lpstr>US Participation Over Next Four Years</vt:lpstr>
      <vt:lpstr>Some Key Results From Chamonix (wrt LARP)</vt:lpstr>
      <vt:lpstr>CERN Collimation Upgrade Plans</vt:lpstr>
      <vt:lpstr>Discussion: High Bandwidth Feedback for SPS</vt:lpstr>
      <vt:lpstr>July 2010 Review: Selected Accolades</vt:lpstr>
      <vt:lpstr>Recommendations and Responses</vt:lpstr>
      <vt:lpstr>Recommendations (cont’d)</vt:lpstr>
      <vt:lpstr>Recommendations (cont’d)</vt:lpstr>
      <vt:lpstr>Recommendations (cont’d)</vt:lpstr>
      <vt:lpstr>Budget Status (as of March 1)</vt:lpstr>
      <vt:lpstr>Subtasks</vt:lpstr>
      <vt:lpstr>Contingency</vt:lpstr>
      <vt:lpstr>Accelerator Physics Contingency Needs</vt:lpstr>
      <vt:lpstr>Programmatic Contingency Needs</vt:lpstr>
      <vt:lpstr>Final Comments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1138</cp:revision>
  <dcterms:created xsi:type="dcterms:W3CDTF">2003-09-15T21:58:19Z</dcterms:created>
  <dcterms:modified xsi:type="dcterms:W3CDTF">2011-03-15T12:41:01Z</dcterms:modified>
</cp:coreProperties>
</file>